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5"/>
  </p:notesMasterIdLst>
  <p:sldIdLst>
    <p:sldId id="257" r:id="rId2"/>
    <p:sldId id="258" r:id="rId3"/>
    <p:sldId id="261" r:id="rId4"/>
    <p:sldId id="272" r:id="rId5"/>
    <p:sldId id="259" r:id="rId6"/>
    <p:sldId id="260" r:id="rId7"/>
    <p:sldId id="268" r:id="rId8"/>
    <p:sldId id="262" r:id="rId9"/>
    <p:sldId id="270" r:id="rId10"/>
    <p:sldId id="263" r:id="rId11"/>
    <p:sldId id="267" r:id="rId12"/>
    <p:sldId id="273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414" y="8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12/12/2018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79468" y="3444079"/>
            <a:ext cx="46330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dirty="0">
                <a:solidFill>
                  <a:schemeClr val="bg1"/>
                </a:solidFill>
              </a:rPr>
              <a:t>Who is doing what?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72911" y="4150067"/>
            <a:ext cx="244618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By Aayush Mandhayan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Sagar Jain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(GROUP 41)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33371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51482" y="1012820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20188" y="427243"/>
            <a:ext cx="6281945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33776" y="3159903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4151" y="3164918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015" y="2084749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7967" y="1020180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449363" y="1157531"/>
            <a:ext cx="515665" cy="261249"/>
            <a:chOff x="942254" y="3736703"/>
            <a:chExt cx="664297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942254" y="3736703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01503" y="792349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746033" y="2233748"/>
            <a:ext cx="9040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Cluster 2 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60746" y="1165046"/>
            <a:ext cx="9040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Cluster 1 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82866012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13985" y="-19005"/>
            <a:ext cx="5278016" cy="6877006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13984" y="0"/>
            <a:ext cx="5278016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50857" y="146923"/>
            <a:ext cx="1106905" cy="9788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404490" y="441938"/>
            <a:ext cx="428612" cy="388804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707319" y="3313319"/>
            <a:ext cx="9040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Cluster 3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grpSp>
        <p:nvGrpSpPr>
          <p:cNvPr id="34" name="Group 33" descr="This image is an icon of a clock.">
            <a:extLst>
              <a:ext uri="{FF2B5EF4-FFF2-40B4-BE49-F238E27FC236}">
                <a16:creationId xmlns:a16="http://schemas.microsoft.com/office/drawing/2014/main" id="{DCE26BA5-7F65-497A-9159-AB64E6533530}"/>
              </a:ext>
            </a:extLst>
          </p:cNvPr>
          <p:cNvGrpSpPr/>
          <p:nvPr/>
        </p:nvGrpSpPr>
        <p:grpSpPr>
          <a:xfrm>
            <a:off x="469393" y="222958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513AB1B-F198-423E-B6B6-D72D5E77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40FADA1E-284C-421C-AC2A-F1ECB78418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1" name="Group 40" descr="This image is an icon of a clock.">
            <a:extLst>
              <a:ext uri="{FF2B5EF4-FFF2-40B4-BE49-F238E27FC236}">
                <a16:creationId xmlns:a16="http://schemas.microsoft.com/office/drawing/2014/main" id="{27613701-A3FC-4C22-B866-33ADC59BE0A1}"/>
              </a:ext>
            </a:extLst>
          </p:cNvPr>
          <p:cNvGrpSpPr/>
          <p:nvPr/>
        </p:nvGrpSpPr>
        <p:grpSpPr>
          <a:xfrm>
            <a:off x="415261" y="326195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22AE6F57-DA29-4CD9-BC35-3FA6D4C89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958FF607-3DD3-4062-B674-38888EDFD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4" name="Content Placeholder 4">
            <a:extLst>
              <a:ext uri="{FF2B5EF4-FFF2-40B4-BE49-F238E27FC236}">
                <a16:creationId xmlns:a16="http://schemas.microsoft.com/office/drawing/2014/main" id="{062A22BF-4DD1-449B-8817-E4342468C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620" y="1272681"/>
            <a:ext cx="5094515" cy="44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525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55" y="394321"/>
            <a:ext cx="10508357" cy="7213840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38442" y="1327580"/>
            <a:ext cx="6661903" cy="4687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83212" y="2974752"/>
            <a:ext cx="2557586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Based on the Hashtag cluster, we cluster the tweets accordingly.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CVE twitter Data is spread over a period of 541 days.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1"/>
                </a:solidFill>
              </a:rPr>
              <a:t>Creating time series 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44" name="Content Placeholder 4">
            <a:extLst>
              <a:ext uri="{FF2B5EF4-FFF2-40B4-BE49-F238E27FC236}">
                <a16:creationId xmlns:a16="http://schemas.microsoft.com/office/drawing/2014/main" id="{D6B04F22-9919-4FE2-923F-963BFA2E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972" y="2246267"/>
            <a:ext cx="6428898" cy="28497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0BF0F2-5E7F-4F46-97D1-41A332470367}"/>
              </a:ext>
            </a:extLst>
          </p:cNvPr>
          <p:cNvSpPr/>
          <p:nvPr/>
        </p:nvSpPr>
        <p:spPr>
          <a:xfrm>
            <a:off x="6253018" y="5055868"/>
            <a:ext cx="17599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827C6-5519-4640-BE80-C5B5BA33AF53}"/>
              </a:ext>
            </a:extLst>
          </p:cNvPr>
          <p:cNvSpPr txBox="1"/>
          <p:nvPr/>
        </p:nvSpPr>
        <p:spPr>
          <a:xfrm rot="16200000">
            <a:off x="3135393" y="3467195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#tweets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55" y="394321"/>
            <a:ext cx="10508357" cy="7213840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38442" y="1327580"/>
            <a:ext cx="6661903" cy="4687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83212" y="2974752"/>
            <a:ext cx="2557586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CVE twitter test Data for cluster 15 is spread over a period of 100 days.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Arial Rounded MT Bold" panose="020F070403050403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INFERENCE :</a:t>
            </a:r>
          </a:p>
          <a:p>
            <a:endParaRPr lang="en-US" sz="1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Total Mean Squared Error: 5935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Average error per day: 57.06730769230769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1"/>
                </a:solidFill>
              </a:rPr>
              <a:t>Time series prediction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0BF0F2-5E7F-4F46-97D1-41A332470367}"/>
              </a:ext>
            </a:extLst>
          </p:cNvPr>
          <p:cNvSpPr/>
          <p:nvPr/>
        </p:nvSpPr>
        <p:spPr>
          <a:xfrm>
            <a:off x="4387442" y="4947928"/>
            <a:ext cx="5343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#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timeperiod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100 days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 15 : ['cybersecurity', 'java', 'Vulnerability', 'sec', 'spartan', 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MeetingSe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gstreamer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', 'Hacked', 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virusscan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', 'WannaCry']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827C6-5519-4640-BE80-C5B5BA33AF53}"/>
              </a:ext>
            </a:extLst>
          </p:cNvPr>
          <p:cNvSpPr txBox="1"/>
          <p:nvPr/>
        </p:nvSpPr>
        <p:spPr>
          <a:xfrm rot="16200000">
            <a:off x="3135393" y="3467195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#tweets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E7879095-6536-48E5-8CE2-CA3D219E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61" y="2357128"/>
            <a:ext cx="625661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6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A61F96AF-310C-4EF7-896E-74A23E103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1044CD-B5A1-4F8B-83D1-674B9236DFD1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172" name="Picture 4" descr="Related image">
            <a:extLst>
              <a:ext uri="{FF2B5EF4-FFF2-40B4-BE49-F238E27FC236}">
                <a16:creationId xmlns:a16="http://schemas.microsoft.com/office/drawing/2014/main" id="{F157F6B0-C93D-46D9-B61E-107769C3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" y="0"/>
            <a:ext cx="12178188" cy="68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653F8-0DE5-4C2C-8F68-2C37B95F7026}"/>
              </a:ext>
            </a:extLst>
          </p:cNvPr>
          <p:cNvSpPr txBox="1"/>
          <p:nvPr/>
        </p:nvSpPr>
        <p:spPr>
          <a:xfrm>
            <a:off x="657548" y="2387751"/>
            <a:ext cx="104012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 all know, one of the biggest evolution of 21st Century is Social Media.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gradually infiltrated our daily lifestyles. Be it Facebook, Twitter, Instagram, etc. People will find their friends, family or a complete strangers to connect and share their experiences with.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has given people the freedom, to express themselves to much wider audience than ever before in the history of Mankind.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has bestowed us with a platform where people from different cultural backgrounds can socialize and be the part of Globally Acknowledged Citizen Movement.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Who's doing what and what should we do to be the part of the trend is the question which is chasing us for centuries?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AF2D5-D5DE-4E81-B27C-49962D8B7CD5}"/>
              </a:ext>
            </a:extLst>
          </p:cNvPr>
          <p:cNvSpPr txBox="1"/>
          <p:nvPr/>
        </p:nvSpPr>
        <p:spPr>
          <a:xfrm>
            <a:off x="3149053" y="0"/>
            <a:ext cx="6647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Brief introduction to the topic	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6095968" y="165381"/>
            <a:ext cx="6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17449-9403-401A-AD49-35053EB06017}"/>
              </a:ext>
            </a:extLst>
          </p:cNvPr>
          <p:cNvSpPr/>
          <p:nvPr/>
        </p:nvSpPr>
        <p:spPr>
          <a:xfrm>
            <a:off x="2979817" y="2820447"/>
            <a:ext cx="6096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Data given by DARPA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Consisting of ~70,000 Tweets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Tweets over the span of 541 days.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Data format: </a:t>
            </a:r>
            <a:r>
              <a:rPr lang="en-US" dirty="0" err="1"/>
              <a:t>Json</a:t>
            </a:r>
            <a:r>
              <a:rPr lang="en-US" dirty="0"/>
              <a:t> object. </a:t>
            </a:r>
          </a:p>
        </p:txBody>
      </p:sp>
      <p:pic>
        <p:nvPicPr>
          <p:cNvPr id="1028" name="Picture 4" descr="Image result for darpa">
            <a:extLst>
              <a:ext uri="{FF2B5EF4-FFF2-40B4-BE49-F238E27FC236}">
                <a16:creationId xmlns:a16="http://schemas.microsoft.com/office/drawing/2014/main" id="{254C513C-7520-4DD2-8074-64C369EF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6960"/>
            <a:ext cx="2536100" cy="85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EET">
            <a:extLst>
              <a:ext uri="{FF2B5EF4-FFF2-40B4-BE49-F238E27FC236}">
                <a16:creationId xmlns:a16="http://schemas.microsoft.com/office/drawing/2014/main" id="{2C75BFB1-8F3B-4E25-931A-DAC1914B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16" y="3317726"/>
            <a:ext cx="691536" cy="51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AYS">
            <a:extLst>
              <a:ext uri="{FF2B5EF4-FFF2-40B4-BE49-F238E27FC236}">
                <a16:creationId xmlns:a16="http://schemas.microsoft.com/office/drawing/2014/main" id="{352C3FC7-48D7-4112-AEF9-B82841E38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50" y="3676381"/>
            <a:ext cx="1536981" cy="96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json">
            <a:extLst>
              <a:ext uri="{FF2B5EF4-FFF2-40B4-BE49-F238E27FC236}">
                <a16:creationId xmlns:a16="http://schemas.microsoft.com/office/drawing/2014/main" id="{40CFCF61-1C3B-4112-8B7C-C38A03169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66" y="4325651"/>
            <a:ext cx="622686" cy="6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witter data">
            <a:extLst>
              <a:ext uri="{FF2B5EF4-FFF2-40B4-BE49-F238E27FC236}">
                <a16:creationId xmlns:a16="http://schemas.microsoft.com/office/drawing/2014/main" id="{4D538403-20F6-4111-B3FA-7B0816CB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" y="657824"/>
            <a:ext cx="12198163" cy="6308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511CC-D8BC-450A-91C4-E3BEC8A642F5}"/>
              </a:ext>
            </a:extLst>
          </p:cNvPr>
          <p:cNvSpPr txBox="1"/>
          <p:nvPr/>
        </p:nvSpPr>
        <p:spPr>
          <a:xfrm>
            <a:off x="5467739" y="3317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C3D3012-9C38-4CA0-8466-55FD7123EC15}"/>
              </a:ext>
            </a:extLst>
          </p:cNvPr>
          <p:cNvSpPr/>
          <p:nvPr/>
        </p:nvSpPr>
        <p:spPr>
          <a:xfrm>
            <a:off x="1340673" y="917485"/>
            <a:ext cx="609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Bahnschrift" panose="020B0502040204020203" pitchFamily="34" charset="0"/>
              </a:rPr>
              <a:t>Data given by DARPA</a:t>
            </a:r>
          </a:p>
          <a:p>
            <a:endParaRPr lang="en-US" b="1" dirty="0">
              <a:latin typeface="Bahnschrift" panose="020B0502040204020203" pitchFamily="34" charset="0"/>
            </a:endParaRPr>
          </a:p>
          <a:p>
            <a:endParaRPr lang="en-US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Bahnschrift" panose="020B0502040204020203" pitchFamily="34" charset="0"/>
              </a:rPr>
              <a:t>Consisting of </a:t>
            </a:r>
            <a:r>
              <a:rPr lang="en-US" b="1">
                <a:latin typeface="Bahnschrift" panose="020B0502040204020203" pitchFamily="34" charset="0"/>
              </a:rPr>
              <a:t>~70,000 </a:t>
            </a:r>
            <a:r>
              <a:rPr lang="en-US" b="1" dirty="0">
                <a:latin typeface="Bahnschrift" panose="020B0502040204020203" pitchFamily="34" charset="0"/>
              </a:rPr>
              <a:t>Tweets</a:t>
            </a:r>
          </a:p>
          <a:p>
            <a:endParaRPr lang="en-US" b="1" dirty="0">
              <a:latin typeface="Bahnschrift" panose="020B0502040204020203" pitchFamily="34" charset="0"/>
            </a:endParaRPr>
          </a:p>
          <a:p>
            <a:endParaRPr lang="en-US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Bahnschrift" panose="020B0502040204020203" pitchFamily="34" charset="0"/>
              </a:rPr>
              <a:t>Tweets over the span of 541 days.</a:t>
            </a:r>
          </a:p>
          <a:p>
            <a:endParaRPr lang="en-US" b="1" dirty="0">
              <a:latin typeface="Bahnschrift" panose="020B0502040204020203" pitchFamily="34" charset="0"/>
            </a:endParaRPr>
          </a:p>
          <a:p>
            <a:endParaRPr lang="en-US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Bahnschrift" panose="020B0502040204020203" pitchFamily="34" charset="0"/>
              </a:rPr>
              <a:t>Data format: JSON object. </a:t>
            </a:r>
          </a:p>
        </p:txBody>
      </p:sp>
      <p:pic>
        <p:nvPicPr>
          <p:cNvPr id="194" name="Picture 4" descr="Image result for darpa">
            <a:extLst>
              <a:ext uri="{FF2B5EF4-FFF2-40B4-BE49-F238E27FC236}">
                <a16:creationId xmlns:a16="http://schemas.microsoft.com/office/drawing/2014/main" id="{2C1E4312-1C5E-414E-B97C-728CB8B9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70" y="706255"/>
            <a:ext cx="1542469" cy="52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6" descr="Image result for TWEET">
            <a:extLst>
              <a:ext uri="{FF2B5EF4-FFF2-40B4-BE49-F238E27FC236}">
                <a16:creationId xmlns:a16="http://schemas.microsoft.com/office/drawing/2014/main" id="{2CEBA13F-28A9-4CFB-9E7E-D3ECA5D7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9" y="1475157"/>
            <a:ext cx="691536" cy="51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10" descr="Image result for DAYS">
            <a:extLst>
              <a:ext uri="{FF2B5EF4-FFF2-40B4-BE49-F238E27FC236}">
                <a16:creationId xmlns:a16="http://schemas.microsoft.com/office/drawing/2014/main" id="{EB893DCC-15AA-4232-8EF4-6B65A6035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349" y="2192379"/>
            <a:ext cx="1402733" cy="87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12" descr="Image result for json">
            <a:extLst>
              <a:ext uri="{FF2B5EF4-FFF2-40B4-BE49-F238E27FC236}">
                <a16:creationId xmlns:a16="http://schemas.microsoft.com/office/drawing/2014/main" id="{BEB50486-EFA7-4531-B272-AA2DBF04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8" y="3189208"/>
            <a:ext cx="622686" cy="6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58F1B-B261-47D6-A821-849190A0736A}"/>
              </a:ext>
            </a:extLst>
          </p:cNvPr>
          <p:cNvSpPr txBox="1"/>
          <p:nvPr/>
        </p:nvSpPr>
        <p:spPr>
          <a:xfrm>
            <a:off x="4196193" y="137240"/>
            <a:ext cx="4644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Twitter data : software vulnerabilities</a:t>
            </a:r>
            <a:endParaRPr lang="en-US" sz="2000" b="1" dirty="0">
              <a:solidFill>
                <a:srgbClr val="30353F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BF6B-825C-4E46-A4F2-3CD3AAFC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05" y="180567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Common Vulnerabilities and Exposures (CVE) </a:t>
            </a:r>
          </a:p>
        </p:txBody>
      </p:sp>
      <p:pic>
        <p:nvPicPr>
          <p:cNvPr id="3074" name="Picture 2" descr="Image result for Common Vulnerabilities and Exposures (CVE)">
            <a:extLst>
              <a:ext uri="{FF2B5EF4-FFF2-40B4-BE49-F238E27FC236}">
                <a16:creationId xmlns:a16="http://schemas.microsoft.com/office/drawing/2014/main" id="{23132591-F520-443D-835D-9513DDF5B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37" y="2028555"/>
            <a:ext cx="4170890" cy="28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A0E2F3-BF86-42C3-A28F-8E04211009AD}"/>
              </a:ext>
            </a:extLst>
          </p:cNvPr>
          <p:cNvSpPr/>
          <p:nvPr/>
        </p:nvSpPr>
        <p:spPr>
          <a:xfrm>
            <a:off x="271700" y="1951671"/>
            <a:ext cx="6486331" cy="14773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i="1" dirty="0">
                <a:latin typeface="Arial Narrow" panose="020B0606020202030204" pitchFamily="34" charset="0"/>
              </a:rPr>
              <a:t>Open source components are now present in 96% of commercial applications. The average application includes 147 different open source components - and 67% of the applications surveyed used components with known vulnerabilities.  </a:t>
            </a:r>
            <a:r>
              <a:rPr lang="en-US" dirty="0">
                <a:latin typeface="Arial Narrow" panose="020B0606020202030204" pitchFamily="34" charset="0"/>
              </a:rPr>
              <a:t>Modern software practice is absolutely dependent on open source libraries and components.</a:t>
            </a:r>
          </a:p>
        </p:txBody>
      </p:sp>
      <p:pic>
        <p:nvPicPr>
          <p:cNvPr id="3076" name="Picture 4" descr="Image result for common vulnerabilities and exposures (cve)">
            <a:extLst>
              <a:ext uri="{FF2B5EF4-FFF2-40B4-BE49-F238E27FC236}">
                <a16:creationId xmlns:a16="http://schemas.microsoft.com/office/drawing/2014/main" id="{917E0C22-BAD6-4DE1-A5A8-C1355AA4A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8" y="3268909"/>
            <a:ext cx="4667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04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3923129" y="165381"/>
            <a:ext cx="47543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Arial Rounded MT Bold" panose="020F0704030504030204" pitchFamily="34" charset="0"/>
              </a:rPr>
              <a:t>Why this specific data?	</a:t>
            </a:r>
            <a:endParaRPr lang="en-US" sz="3200" b="1" dirty="0">
              <a:solidFill>
                <a:srgbClr val="30353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179F3-0C09-4595-971C-FB84569418CD}"/>
              </a:ext>
            </a:extLst>
          </p:cNvPr>
          <p:cNvSpPr/>
          <p:nvPr/>
        </p:nvSpPr>
        <p:spPr>
          <a:xfrm>
            <a:off x="1987420" y="4416102"/>
            <a:ext cx="9116009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In order to continue to produce high quality software, it is critical to know how </a:t>
            </a:r>
            <a:r>
              <a:rPr lang="en-US" b="1" dirty="0">
                <a:latin typeface="Bahnschrift" panose="020B0502040204020203" pitchFamily="34" charset="0"/>
              </a:rPr>
              <a:t>awareness of vulnerabilities and patches spread and are prioritized among the community of developers</a:t>
            </a:r>
            <a:r>
              <a:rPr lang="en-US" dirty="0">
                <a:latin typeface="Bahnschrift" panose="020B0502040204020203" pitchFamily="34" charset="0"/>
              </a:rPr>
              <a:t>, and be able to understand </a:t>
            </a:r>
            <a:r>
              <a:rPr lang="en-US" b="1" dirty="0">
                <a:latin typeface="Bahnschrift" panose="020B0502040204020203" pitchFamily="34" charset="0"/>
              </a:rPr>
              <a:t>the factors which affect how security practices can become normalized into ordinary developer habits</a:t>
            </a:r>
            <a:r>
              <a:rPr lang="en-US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2052" name="Picture 4" descr="Image result for cyber security">
            <a:extLst>
              <a:ext uri="{FF2B5EF4-FFF2-40B4-BE49-F238E27FC236}">
                <a16:creationId xmlns:a16="http://schemas.microsoft.com/office/drawing/2014/main" id="{B085C79D-D076-42CE-920A-2DA60486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62" y="831977"/>
            <a:ext cx="5438873" cy="30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974700" y="165381"/>
            <a:ext cx="22426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Our GOAL!!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4098" name="Picture 2" descr="Image result for goal transparent background">
            <a:extLst>
              <a:ext uri="{FF2B5EF4-FFF2-40B4-BE49-F238E27FC236}">
                <a16:creationId xmlns:a16="http://schemas.microsoft.com/office/drawing/2014/main" id="{D4D8468F-D243-442D-A5BD-F4E1DE86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03" y="1006793"/>
            <a:ext cx="9678193" cy="56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D2F57-218F-4C44-A667-33E842223E17}"/>
              </a:ext>
            </a:extLst>
          </p:cNvPr>
          <p:cNvSpPr txBox="1"/>
          <p:nvPr/>
        </p:nvSpPr>
        <p:spPr>
          <a:xfrm>
            <a:off x="1876425" y="1150280"/>
            <a:ext cx="827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entury Gothic" panose="020B0502020202020204" pitchFamily="34" charset="0"/>
              </a:rPr>
              <a:t>To predict amount of tweets on a particular topic on subsequent day.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08" y="3445238"/>
            <a:ext cx="10952679" cy="45719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4469" y="2776756"/>
            <a:ext cx="0" cy="458939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48088" y="424462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Bahnschrift" panose="020B0502040204020203" pitchFamily="34" charset="0"/>
              </a:rPr>
              <a:t>Cluster tweets based on hashtag cluster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4959" y="3159213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69584" y="2229409"/>
            <a:ext cx="18323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Bahnschrift" panose="020B0502040204020203" pitchFamily="34" charset="0"/>
              </a:rPr>
              <a:t>Extracting twitter topics using hashtags.</a:t>
            </a: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67054" y="3966191"/>
            <a:ext cx="10025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EXTRACTION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92502" y="4357152"/>
            <a:ext cx="22731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Bahnschrift" panose="020B0502040204020203" pitchFamily="34" charset="0"/>
              </a:rPr>
              <a:t>Create Doc2Vec for hashtags </a:t>
            </a: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76192" y="2679815"/>
            <a:ext cx="0" cy="52446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60992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409007" y="2449593"/>
            <a:ext cx="21513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Bahnschrift" panose="020B0502040204020203" pitchFamily="34" charset="0"/>
              </a:rPr>
              <a:t>Create hashtag clusters.</a:t>
            </a: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06" y="3315787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586197" y="196267"/>
            <a:ext cx="266900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Methodology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A74B6D-1FE1-408E-A8B2-DEAE11A1B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54137" y="3159213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 34" descr="This image is an icon of three human beings and a circle. ">
            <a:extLst>
              <a:ext uri="{FF2B5EF4-FFF2-40B4-BE49-F238E27FC236}">
                <a16:creationId xmlns:a16="http://schemas.microsoft.com/office/drawing/2014/main" id="{6BA854A3-C62A-4213-A1F3-5BB3BE6CA3BF}"/>
              </a:ext>
            </a:extLst>
          </p:cNvPr>
          <p:cNvSpPr>
            <a:spLocks noEditPoints="1"/>
          </p:cNvSpPr>
          <p:nvPr/>
        </p:nvSpPr>
        <p:spPr bwMode="auto">
          <a:xfrm>
            <a:off x="6560333" y="3297354"/>
            <a:ext cx="393780" cy="383782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3FB8BC-4EEB-4836-A96C-FF21C8165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780698" y="3789611"/>
            <a:ext cx="6445" cy="490291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6D6709-4BF2-429C-B40F-2FC22A3F5247}"/>
              </a:ext>
            </a:extLst>
          </p:cNvPr>
          <p:cNvSpPr txBox="1"/>
          <p:nvPr/>
        </p:nvSpPr>
        <p:spPr>
          <a:xfrm>
            <a:off x="7332071" y="2198941"/>
            <a:ext cx="2342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ahnschrift" panose="020B0502040204020203" pitchFamily="34" charset="0"/>
              </a:rPr>
              <a:t>Create time series for tweet cluster</a:t>
            </a:r>
          </a:p>
          <a:p>
            <a:endParaRPr lang="en-US" sz="1400" b="1" dirty="0"/>
          </a:p>
        </p:txBody>
      </p:sp>
      <p:grpSp>
        <p:nvGrpSpPr>
          <p:cNvPr id="80" name="Group 79" descr="This is an icon of a chart. ">
            <a:extLst>
              <a:ext uri="{FF2B5EF4-FFF2-40B4-BE49-F238E27FC236}">
                <a16:creationId xmlns:a16="http://schemas.microsoft.com/office/drawing/2014/main" id="{DC80BD12-6DB5-4581-B14C-DA1C09767F5A}"/>
              </a:ext>
            </a:extLst>
          </p:cNvPr>
          <p:cNvGrpSpPr/>
          <p:nvPr/>
        </p:nvGrpSpPr>
        <p:grpSpPr>
          <a:xfrm>
            <a:off x="8158340" y="3374054"/>
            <a:ext cx="392258" cy="186494"/>
            <a:chOff x="4254500" y="2100263"/>
            <a:chExt cx="1906588" cy="906463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6B9887C6-8983-4365-9469-65094242B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15FC8A9D-B24E-4C75-BB1F-61790BB76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9A7FCF99-8F94-4FC1-A29B-F0120F584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89FFD0C-FB00-4689-9217-00BBACD9B4E8}"/>
              </a:ext>
            </a:extLst>
          </p:cNvPr>
          <p:cNvSpPr/>
          <p:nvPr/>
        </p:nvSpPr>
        <p:spPr>
          <a:xfrm>
            <a:off x="9441441" y="1719591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Time series prediction.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5042026" y="165381"/>
            <a:ext cx="210794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HASHTAGS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5122" name="Picture 2" descr="Image result for hashtag twitter">
            <a:extLst>
              <a:ext uri="{FF2B5EF4-FFF2-40B4-BE49-F238E27FC236}">
                <a16:creationId xmlns:a16="http://schemas.microsoft.com/office/drawing/2014/main" id="{E2E4834B-34BD-41E6-B30D-43C0FA69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7" y="891445"/>
            <a:ext cx="11914960" cy="5500023"/>
          </a:xfrm>
          <a:prstGeom prst="rect">
            <a:avLst/>
          </a:prstGeom>
          <a:noFill/>
        </p:spPr>
      </p:pic>
      <p:pic>
        <p:nvPicPr>
          <p:cNvPr id="67" name="Content Placeholder 6">
            <a:extLst>
              <a:ext uri="{FF2B5EF4-FFF2-40B4-BE49-F238E27FC236}">
                <a16:creationId xmlns:a16="http://schemas.microsoft.com/office/drawing/2014/main" id="{9F342048-242D-4931-9611-F0C85E87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61" y="1181831"/>
            <a:ext cx="6247171" cy="323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452327" y="165381"/>
            <a:ext cx="44622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latin typeface="+mj-lt"/>
              </a:rPr>
              <a:t>Creating Doc2vec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pic>
        <p:nvPicPr>
          <p:cNvPr id="6148" name="Picture 4" descr="Image result for Doc2 vec">
            <a:extLst>
              <a:ext uri="{FF2B5EF4-FFF2-40B4-BE49-F238E27FC236}">
                <a16:creationId xmlns:a16="http://schemas.microsoft.com/office/drawing/2014/main" id="{1102553C-F1D8-4252-B9E7-4BBDA7E2A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" y="1175657"/>
            <a:ext cx="6547454" cy="568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Content Placeholder 4">
            <a:extLst>
              <a:ext uri="{FF2B5EF4-FFF2-40B4-BE49-F238E27FC236}">
                <a16:creationId xmlns:a16="http://schemas.microsoft.com/office/drawing/2014/main" id="{116BADF7-F169-4BD6-B5F0-A56A0635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12" y="1175658"/>
            <a:ext cx="5440488" cy="48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408</Words>
  <Application>Microsoft Office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Arial Narrow</vt:lpstr>
      <vt:lpstr>Arial Rounded MT Bold</vt:lpstr>
      <vt:lpstr>Bahnschrift</vt:lpstr>
      <vt:lpstr>Calibri</vt:lpstr>
      <vt:lpstr>Century Gothic</vt:lpstr>
      <vt:lpstr>Segoe UI Light</vt:lpstr>
      <vt:lpstr>Wingdings</vt:lpstr>
      <vt:lpstr>Office Theme</vt:lpstr>
      <vt:lpstr>Slide 1</vt:lpstr>
      <vt:lpstr>Slide 2</vt:lpstr>
      <vt:lpstr>Slide 3</vt:lpstr>
      <vt:lpstr>Common Vulnerabilities and Exposures (CVE) </vt:lpstr>
      <vt:lpstr>Slide 4</vt:lpstr>
      <vt:lpstr>Slide 5</vt:lpstr>
      <vt:lpstr>Slide 9</vt:lpstr>
      <vt:lpstr>Slide 6</vt:lpstr>
      <vt:lpstr>Slide 8</vt:lpstr>
      <vt:lpstr>Slide 7</vt:lpstr>
      <vt:lpstr>Slide 10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2018-12-12T04:12:05Z</dcterms:created>
  <dcterms:modified xsi:type="dcterms:W3CDTF">2018-12-12T17:09:24Z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